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5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D84E2"/>
    <a:srgbClr val="4472C4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58"/>
    <p:restoredTop sz="94643"/>
  </p:normalViewPr>
  <p:slideViewPr>
    <p:cSldViewPr snapToGrid="0" snapToObjects="1">
      <p:cViewPr>
        <p:scale>
          <a:sx n="127" d="100"/>
          <a:sy n="127" d="100"/>
        </p:scale>
        <p:origin x="-128" y="-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0.png>
</file>

<file path=ppt/media/image11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BBEF3-A06A-9D48-8170-A8CE0DCCC13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4A1E9B0-F51C-5E4C-ABA7-A0C8F18DAFF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BC6F1DE-5A96-774D-A6FB-1C47F8222A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50893E-1D19-544A-BC22-5AF3ACBA51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1ADA4E7-D4A1-124A-99AC-9FA5C10D2C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647702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9A8D4-0874-3B46-9776-EE9774F80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CDB0691-65A0-9E49-B9AD-2DEF0508F8F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C0EB890-ED50-624F-A783-27B6AFFF46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207D4E-80E6-DC43-8E8D-63995428F4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3E5386A-4A25-C144-934C-7018F9D80C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05188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D0DE8D7-ED26-924F-A3E7-0E7A6CAEC00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973855-EB3B-DA4D-AD40-86D1D4E9C84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8E6EE26-38A8-3547-A508-601A998E51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18A2360-D1E3-7D46-BEC4-2B21F2DD4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D98F28-F562-A849-A532-577D2DA155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17276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924990-EAA7-C44E-AC30-25A166B9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2D4CCEC-E38B-7040-885A-1EF8A555F6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92ECD5A-7C66-9946-952E-AFBC5D2D47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5D72EE-4ACC-2C42-8585-EB260C55BD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B22498-BC3F-EF47-A97F-0D3B2DF9FC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2920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C2E0AC-48ED-C64C-B1BF-1FF66AA46E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F3D14DE-3B62-8043-83BC-F0EA31A5B8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5714103-01F5-414C-BB54-CDF79ECE0F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E86FBDD-AA8D-2B40-B9A7-0D138C593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FCACEAE-3E5B-B049-B4C1-41FAB03473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6683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3FB05-2B4D-F144-8FAB-EB17E951DC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DA5A18-2C7E-A949-8646-5EAE4AFCB79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90952E-E671-3343-B8CF-1EDAC83CA5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A2BF877-947A-234E-A894-734E8A2CB1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28F44D-1CEF-0D46-9D91-B0F971F629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FE7EEC-280F-8042-8A3F-60501D0367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79179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EB5ABA-ECA5-F149-A33B-2FA86B7AEF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810B75-35AC-C04D-8D80-7A713F9B991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F6932E9-F757-A040-A602-896D989CA5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C0AABD6-DE69-D44B-B29A-2D85B5B5484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9E002F4-6E22-B842-AC6C-72FB605FFBB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2319A2AC-731B-544B-991F-2C958FA1EB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7878475B-D458-FD48-BE47-EB7492746E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B562DB3-316F-FB4A-85E6-A51ECCCD04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0922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BEA1D6-678F-F241-8498-85E54B614A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67F0FBF-5819-3146-89AB-0AA675B08D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4798CE-D754-4741-B122-EE4980532C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088C0E7-3384-6F40-9EAE-4B95C0701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21765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C7F26F8-C06B-DF42-8414-8E1E7BF80E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7A54B5F-B953-054A-9E59-6F8B118C33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275E6A3-3BC0-034B-AF08-40AE2CBF40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242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C32B3-3FD8-1447-BA34-146E61DDE5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FE73081-0B14-134D-A42C-07756B25BBD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F00B2C1-DE5A-B343-9FCD-90F3EF02B2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F1312E-E6C8-B34F-912E-A03A1B62A7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8EA8E2-5A5F-B241-AB9C-B6DA8F7BEF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E91C5AA-D674-584E-AF88-E0AF39355A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8897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1AFD749-1C65-AD42-AAA5-9F7987A3E9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7F1132-1168-A449-8A2E-678AC8F90EF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4B86CD6-28C7-D84C-AEF7-3DBCD2D774F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DF381EF-F95E-634E-ABD1-5339C4F8C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B0FFA2-C14F-8F4D-ABCB-6E03FE8A4A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E0AA39-3FE7-0142-A415-C01424730F4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99979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A26E0DE-CC92-C24D-B07A-26C95DE210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0027B6-620A-E44A-97CC-1B06D0F969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361E58A-ADD4-C244-B042-663248BE967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49892A-EFEE-A548-9444-CC72C440B733}" type="datetimeFigureOut">
              <a:rPr lang="en-US" smtClean="0"/>
              <a:t>2/23/21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248D38F-DF6A-9A46-8579-58A8FF51932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94EC4B-52C3-7145-9DDB-D720DE2AD3E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20CB8-18AF-D944-B5FC-CC5E93A8496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362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em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13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89B009-FF23-1E41-A1EE-643BDFACBB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scDNA</a:t>
            </a:r>
            <a:endParaRPr lang="en-US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4ACBA901-6BC5-E84F-A116-0B11B2491C0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778001" y="365125"/>
            <a:ext cx="7616914" cy="3554560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6A821538-71E0-434E-B775-538112445CB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3648" y="4269405"/>
            <a:ext cx="3808455" cy="177727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5C3863E-C12B-4849-9A65-8641281786D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177706" y="4269405"/>
            <a:ext cx="3808457" cy="177727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CE18141-3BAF-3E4F-8873-ABA6534AB77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0426" y="4269406"/>
            <a:ext cx="3808453" cy="1777278"/>
          </a:xfrm>
          <a:prstGeom prst="rect">
            <a:avLst/>
          </a:prstGeom>
        </p:spPr>
      </p:pic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87F329B0-698C-6346-BB92-B751632B61B3}"/>
              </a:ext>
            </a:extLst>
          </p:cNvPr>
          <p:cNvCxnSpPr>
            <a:cxnSpLocks/>
          </p:cNvCxnSpPr>
          <p:nvPr/>
        </p:nvCxnSpPr>
        <p:spPr>
          <a:xfrm>
            <a:off x="7955100" y="4346089"/>
            <a:ext cx="1828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Arrow Connector 14">
            <a:extLst>
              <a:ext uri="{FF2B5EF4-FFF2-40B4-BE49-F238E27FC236}">
                <a16:creationId xmlns:a16="http://schemas.microsoft.com/office/drawing/2014/main" id="{CF1AD627-4940-9846-96E7-BF0006388B5F}"/>
              </a:ext>
            </a:extLst>
          </p:cNvPr>
          <p:cNvCxnSpPr>
            <a:cxnSpLocks/>
          </p:cNvCxnSpPr>
          <p:nvPr/>
        </p:nvCxnSpPr>
        <p:spPr>
          <a:xfrm>
            <a:off x="3972103" y="4337124"/>
            <a:ext cx="1828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6C1D704-F25C-1B4F-80B1-61AAABA413AE}"/>
              </a:ext>
            </a:extLst>
          </p:cNvPr>
          <p:cNvCxnSpPr>
            <a:cxnSpLocks/>
          </p:cNvCxnSpPr>
          <p:nvPr/>
        </p:nvCxnSpPr>
        <p:spPr>
          <a:xfrm>
            <a:off x="0" y="4317400"/>
            <a:ext cx="18288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8937119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901778-837E-674C-AB4D-B0CD833BAC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3’ bias in RNA-Seq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002EF00-18CA-1A4B-BAF6-3A35E4FC43D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0" y="2085653"/>
            <a:ext cx="7597800" cy="3998842"/>
          </a:xfr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008DD192-E009-5947-AA32-FE18E8AA8C3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557325" y="2229491"/>
            <a:ext cx="4634675" cy="35651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2548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0E383E-0F5B-4942-A34B-6E41FF4E7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F8C0FB4-FCD2-4D43-911C-CAE32FB3B41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599586" y="900607"/>
            <a:ext cx="6992827" cy="5379098"/>
          </a:xfrm>
        </p:spPr>
      </p:pic>
    </p:spTree>
    <p:extLst>
      <p:ext uri="{BB962C8B-B14F-4D97-AF65-F5344CB8AC3E}">
        <p14:creationId xmlns:p14="http://schemas.microsoft.com/office/powerpoint/2010/main" val="33030693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B60D250-560F-C04E-A9F3-11EF199324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Top length loadings are split in two in opposite directions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94F268C-809B-4D44-B7F8-434217E945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182587" y="1825625"/>
            <a:ext cx="5089082" cy="5089082"/>
          </a:xfrm>
        </p:spPr>
      </p:pic>
    </p:spTree>
    <p:extLst>
      <p:ext uri="{BB962C8B-B14F-4D97-AF65-F5344CB8AC3E}">
        <p14:creationId xmlns:p14="http://schemas.microsoft.com/office/powerpoint/2010/main" val="7842217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35C78-731C-E14A-A3ED-D1C29489DF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variable are also in these two </a:t>
            </a:r>
            <a:r>
              <a:rPr lang="en-US" dirty="0" err="1"/>
              <a:t>grpups</a:t>
            </a:r>
            <a:r>
              <a:rPr lang="en-US" dirty="0"/>
              <a:t>, although the spread is higher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8DAB0027-36BD-CB44-A273-2809F4E29B7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27887517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B0D5E8-F5B2-1246-A5EF-D14D73FF6C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Most variable genes annotated with COSMIC Tier 1 cancer genes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E95A7BC3-799D-8545-9DB9-CE499C25464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562934" y="1690688"/>
            <a:ext cx="5066132" cy="5066132"/>
          </a:xfrm>
        </p:spPr>
      </p:pic>
    </p:spTree>
    <p:extLst>
      <p:ext uri="{BB962C8B-B14F-4D97-AF65-F5344CB8AC3E}">
        <p14:creationId xmlns:p14="http://schemas.microsoft.com/office/powerpoint/2010/main" val="37717276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BBB31D-FC02-3843-8553-A664C8115B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Tier 1 genes and organoids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1939E4F-1472-FA44-9AC1-1B56A6D5E5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920331" y="1825625"/>
            <a:ext cx="4351338" cy="4351338"/>
          </a:xfrm>
        </p:spPr>
      </p:pic>
    </p:spTree>
    <p:extLst>
      <p:ext uri="{BB962C8B-B14F-4D97-AF65-F5344CB8AC3E}">
        <p14:creationId xmlns:p14="http://schemas.microsoft.com/office/powerpoint/2010/main" val="40690739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2DB03-331B-DD4B-A850-6CB91CD48D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 term annotation for ten categories</a:t>
            </a:r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D43C749-3B31-1946-BF88-3B81EA58A21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226085" y="1251245"/>
            <a:ext cx="5619964" cy="5619964"/>
          </a:xfrm>
        </p:spPr>
      </p:pic>
    </p:spTree>
    <p:extLst>
      <p:ext uri="{BB962C8B-B14F-4D97-AF65-F5344CB8AC3E}">
        <p14:creationId xmlns:p14="http://schemas.microsoft.com/office/powerpoint/2010/main" val="6871657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F28A48-3E19-DC4E-AB47-DCAF7B4B3A2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291479A-9929-BD44-AA6A-5D0257E6B6C3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7D17B72-BE68-7E47-BCFA-6E7445E913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3497" y="272319"/>
            <a:ext cx="6475288" cy="6475288"/>
          </a:xfrm>
          <a:prstGeom prst="rect">
            <a:avLst/>
          </a:prstGeom>
        </p:spPr>
      </p:pic>
      <p:pic>
        <p:nvPicPr>
          <p:cNvPr id="16" name="Content Placeholder 4">
            <a:extLst>
              <a:ext uri="{FF2B5EF4-FFF2-40B4-BE49-F238E27FC236}">
                <a16:creationId xmlns:a16="http://schemas.microsoft.com/office/drawing/2014/main" id="{32BBE14D-70E9-3D47-B209-6FC4BF8AE9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68785" y="1496937"/>
            <a:ext cx="5353564" cy="4118127"/>
          </a:xfrm>
          <a:prstGeom prst="rect">
            <a:avLst/>
          </a:prstGeom>
        </p:spPr>
      </p:pic>
      <p:sp>
        <p:nvSpPr>
          <p:cNvPr id="4" name="Freeform 3">
            <a:extLst>
              <a:ext uri="{FF2B5EF4-FFF2-40B4-BE49-F238E27FC236}">
                <a16:creationId xmlns:a16="http://schemas.microsoft.com/office/drawing/2014/main" id="{96C12099-99AA-6345-964B-43032A79E648}"/>
              </a:ext>
            </a:extLst>
          </p:cNvPr>
          <p:cNvSpPr/>
          <p:nvPr/>
        </p:nvSpPr>
        <p:spPr>
          <a:xfrm>
            <a:off x="4200316" y="1633591"/>
            <a:ext cx="1203891" cy="1880171"/>
          </a:xfrm>
          <a:custGeom>
            <a:avLst/>
            <a:gdLst>
              <a:gd name="connsiteX0" fmla="*/ 710731 w 1203891"/>
              <a:gd name="connsiteY0" fmla="*/ 71919 h 1880171"/>
              <a:gd name="connsiteX1" fmla="*/ 710731 w 1203891"/>
              <a:gd name="connsiteY1" fmla="*/ 71919 h 1880171"/>
              <a:gd name="connsiteX2" fmla="*/ 618264 w 1203891"/>
              <a:gd name="connsiteY2" fmla="*/ 82193 h 1880171"/>
              <a:gd name="connsiteX3" fmla="*/ 556619 w 1203891"/>
              <a:gd name="connsiteY3" fmla="*/ 61645 h 1880171"/>
              <a:gd name="connsiteX4" fmla="*/ 494974 w 1203891"/>
              <a:gd name="connsiteY4" fmla="*/ 41097 h 1880171"/>
              <a:gd name="connsiteX5" fmla="*/ 402506 w 1203891"/>
              <a:gd name="connsiteY5" fmla="*/ 10274 h 1880171"/>
              <a:gd name="connsiteX6" fmla="*/ 371684 w 1203891"/>
              <a:gd name="connsiteY6" fmla="*/ 0 h 1880171"/>
              <a:gd name="connsiteX7" fmla="*/ 53185 w 1203891"/>
              <a:gd name="connsiteY7" fmla="*/ 10274 h 1880171"/>
              <a:gd name="connsiteX8" fmla="*/ 22363 w 1203891"/>
              <a:gd name="connsiteY8" fmla="*/ 30822 h 1880171"/>
              <a:gd name="connsiteX9" fmla="*/ 12088 w 1203891"/>
              <a:gd name="connsiteY9" fmla="*/ 71919 h 1880171"/>
              <a:gd name="connsiteX10" fmla="*/ 12088 w 1203891"/>
              <a:gd name="connsiteY10" fmla="*/ 339047 h 1880171"/>
              <a:gd name="connsiteX11" fmla="*/ 32637 w 1203891"/>
              <a:gd name="connsiteY11" fmla="*/ 400692 h 1880171"/>
              <a:gd name="connsiteX12" fmla="*/ 84008 w 1203891"/>
              <a:gd name="connsiteY12" fmla="*/ 452063 h 1880171"/>
              <a:gd name="connsiteX13" fmla="*/ 145653 w 1203891"/>
              <a:gd name="connsiteY13" fmla="*/ 472611 h 1880171"/>
              <a:gd name="connsiteX14" fmla="*/ 197023 w 1203891"/>
              <a:gd name="connsiteY14" fmla="*/ 513708 h 1880171"/>
              <a:gd name="connsiteX15" fmla="*/ 248394 w 1203891"/>
              <a:gd name="connsiteY15" fmla="*/ 554805 h 1880171"/>
              <a:gd name="connsiteX16" fmla="*/ 268942 w 1203891"/>
              <a:gd name="connsiteY16" fmla="*/ 585627 h 1880171"/>
              <a:gd name="connsiteX17" fmla="*/ 310039 w 1203891"/>
              <a:gd name="connsiteY17" fmla="*/ 626724 h 1880171"/>
              <a:gd name="connsiteX18" fmla="*/ 320313 w 1203891"/>
              <a:gd name="connsiteY18" fmla="*/ 657546 h 1880171"/>
              <a:gd name="connsiteX19" fmla="*/ 299765 w 1203891"/>
              <a:gd name="connsiteY19" fmla="*/ 760288 h 1880171"/>
              <a:gd name="connsiteX20" fmla="*/ 289491 w 1203891"/>
              <a:gd name="connsiteY20" fmla="*/ 791110 h 1880171"/>
              <a:gd name="connsiteX21" fmla="*/ 268942 w 1203891"/>
              <a:gd name="connsiteY21" fmla="*/ 873303 h 1880171"/>
              <a:gd name="connsiteX22" fmla="*/ 238120 w 1203891"/>
              <a:gd name="connsiteY22" fmla="*/ 965771 h 1880171"/>
              <a:gd name="connsiteX23" fmla="*/ 217572 w 1203891"/>
              <a:gd name="connsiteY23" fmla="*/ 1027416 h 1880171"/>
              <a:gd name="connsiteX24" fmla="*/ 207297 w 1203891"/>
              <a:gd name="connsiteY24" fmla="*/ 1068512 h 1880171"/>
              <a:gd name="connsiteX25" fmla="*/ 217572 w 1203891"/>
              <a:gd name="connsiteY25" fmla="*/ 1191802 h 1880171"/>
              <a:gd name="connsiteX26" fmla="*/ 238120 w 1203891"/>
              <a:gd name="connsiteY26" fmla="*/ 1263721 h 1880171"/>
              <a:gd name="connsiteX27" fmla="*/ 248394 w 1203891"/>
              <a:gd name="connsiteY27" fmla="*/ 1304818 h 1880171"/>
              <a:gd name="connsiteX28" fmla="*/ 279217 w 1203891"/>
              <a:gd name="connsiteY28" fmla="*/ 1417834 h 1880171"/>
              <a:gd name="connsiteX29" fmla="*/ 289491 w 1203891"/>
              <a:gd name="connsiteY29" fmla="*/ 1448656 h 1880171"/>
              <a:gd name="connsiteX30" fmla="*/ 299765 w 1203891"/>
              <a:gd name="connsiteY30" fmla="*/ 1520575 h 1880171"/>
              <a:gd name="connsiteX31" fmla="*/ 320313 w 1203891"/>
              <a:gd name="connsiteY31" fmla="*/ 1582220 h 1880171"/>
              <a:gd name="connsiteX32" fmla="*/ 330587 w 1203891"/>
              <a:gd name="connsiteY32" fmla="*/ 1613043 h 1880171"/>
              <a:gd name="connsiteX33" fmla="*/ 361410 w 1203891"/>
              <a:gd name="connsiteY33" fmla="*/ 1674688 h 1880171"/>
              <a:gd name="connsiteX34" fmla="*/ 392232 w 1203891"/>
              <a:gd name="connsiteY34" fmla="*/ 1695236 h 1880171"/>
              <a:gd name="connsiteX35" fmla="*/ 433329 w 1203891"/>
              <a:gd name="connsiteY35" fmla="*/ 1746607 h 1880171"/>
              <a:gd name="connsiteX36" fmla="*/ 464151 w 1203891"/>
              <a:gd name="connsiteY36" fmla="*/ 1767155 h 1880171"/>
              <a:gd name="connsiteX37" fmla="*/ 515522 w 1203891"/>
              <a:gd name="connsiteY37" fmla="*/ 1797978 h 1880171"/>
              <a:gd name="connsiteX38" fmla="*/ 566893 w 1203891"/>
              <a:gd name="connsiteY38" fmla="*/ 1828800 h 1880171"/>
              <a:gd name="connsiteX39" fmla="*/ 679909 w 1203891"/>
              <a:gd name="connsiteY39" fmla="*/ 1880171 h 1880171"/>
              <a:gd name="connsiteX40" fmla="*/ 803199 w 1203891"/>
              <a:gd name="connsiteY40" fmla="*/ 1869897 h 1880171"/>
              <a:gd name="connsiteX41" fmla="*/ 864844 w 1203891"/>
              <a:gd name="connsiteY41" fmla="*/ 1849348 h 1880171"/>
              <a:gd name="connsiteX42" fmla="*/ 895666 w 1203891"/>
              <a:gd name="connsiteY42" fmla="*/ 1839074 h 1880171"/>
              <a:gd name="connsiteX43" fmla="*/ 957311 w 1203891"/>
              <a:gd name="connsiteY43" fmla="*/ 1808252 h 1880171"/>
              <a:gd name="connsiteX44" fmla="*/ 998408 w 1203891"/>
              <a:gd name="connsiteY44" fmla="*/ 1767155 h 1880171"/>
              <a:gd name="connsiteX45" fmla="*/ 1029230 w 1203891"/>
              <a:gd name="connsiteY45" fmla="*/ 1736333 h 1880171"/>
              <a:gd name="connsiteX46" fmla="*/ 1060053 w 1203891"/>
              <a:gd name="connsiteY46" fmla="*/ 1715784 h 1880171"/>
              <a:gd name="connsiteX47" fmla="*/ 1111423 w 1203891"/>
              <a:gd name="connsiteY47" fmla="*/ 1654139 h 1880171"/>
              <a:gd name="connsiteX48" fmla="*/ 1131972 w 1203891"/>
              <a:gd name="connsiteY48" fmla="*/ 1633591 h 1880171"/>
              <a:gd name="connsiteX49" fmla="*/ 1152520 w 1203891"/>
              <a:gd name="connsiteY49" fmla="*/ 1571946 h 1880171"/>
              <a:gd name="connsiteX50" fmla="*/ 1162794 w 1203891"/>
              <a:gd name="connsiteY50" fmla="*/ 1530849 h 1880171"/>
              <a:gd name="connsiteX51" fmla="*/ 1183342 w 1203891"/>
              <a:gd name="connsiteY51" fmla="*/ 1500027 h 1880171"/>
              <a:gd name="connsiteX52" fmla="*/ 1203891 w 1203891"/>
              <a:gd name="connsiteY52" fmla="*/ 1438382 h 1880171"/>
              <a:gd name="connsiteX53" fmla="*/ 1193617 w 1203891"/>
              <a:gd name="connsiteY53" fmla="*/ 1130157 h 1880171"/>
              <a:gd name="connsiteX54" fmla="*/ 1183342 w 1203891"/>
              <a:gd name="connsiteY54" fmla="*/ 1068512 h 1880171"/>
              <a:gd name="connsiteX55" fmla="*/ 1173068 w 1203891"/>
              <a:gd name="connsiteY55" fmla="*/ 996593 h 1880171"/>
              <a:gd name="connsiteX56" fmla="*/ 1162794 w 1203891"/>
              <a:gd name="connsiteY56" fmla="*/ 955497 h 1880171"/>
              <a:gd name="connsiteX57" fmla="*/ 1152520 w 1203891"/>
              <a:gd name="connsiteY57" fmla="*/ 904126 h 1880171"/>
              <a:gd name="connsiteX58" fmla="*/ 1142246 w 1203891"/>
              <a:gd name="connsiteY58" fmla="*/ 873303 h 1880171"/>
              <a:gd name="connsiteX59" fmla="*/ 1101149 w 1203891"/>
              <a:gd name="connsiteY59" fmla="*/ 729465 h 1880171"/>
              <a:gd name="connsiteX60" fmla="*/ 1060053 w 1203891"/>
              <a:gd name="connsiteY60" fmla="*/ 667820 h 1880171"/>
              <a:gd name="connsiteX61" fmla="*/ 1029230 w 1203891"/>
              <a:gd name="connsiteY61" fmla="*/ 616449 h 1880171"/>
              <a:gd name="connsiteX62" fmla="*/ 1018956 w 1203891"/>
              <a:gd name="connsiteY62" fmla="*/ 585627 h 1880171"/>
              <a:gd name="connsiteX63" fmla="*/ 977859 w 1203891"/>
              <a:gd name="connsiteY63" fmla="*/ 523982 h 1880171"/>
              <a:gd name="connsiteX64" fmla="*/ 967585 w 1203891"/>
              <a:gd name="connsiteY64" fmla="*/ 493160 h 1880171"/>
              <a:gd name="connsiteX65" fmla="*/ 926488 w 1203891"/>
              <a:gd name="connsiteY65" fmla="*/ 452063 h 1880171"/>
              <a:gd name="connsiteX66" fmla="*/ 895666 w 1203891"/>
              <a:gd name="connsiteY66" fmla="*/ 390418 h 1880171"/>
              <a:gd name="connsiteX67" fmla="*/ 885392 w 1203891"/>
              <a:gd name="connsiteY67" fmla="*/ 359596 h 1880171"/>
              <a:gd name="connsiteX68" fmla="*/ 864844 w 1203891"/>
              <a:gd name="connsiteY68" fmla="*/ 328773 h 1880171"/>
              <a:gd name="connsiteX69" fmla="*/ 823747 w 1203891"/>
              <a:gd name="connsiteY69" fmla="*/ 236306 h 1880171"/>
              <a:gd name="connsiteX70" fmla="*/ 792924 w 1203891"/>
              <a:gd name="connsiteY70" fmla="*/ 143838 h 1880171"/>
              <a:gd name="connsiteX71" fmla="*/ 762102 w 1203891"/>
              <a:gd name="connsiteY71" fmla="*/ 92467 h 1880171"/>
              <a:gd name="connsiteX72" fmla="*/ 731280 w 1203891"/>
              <a:gd name="connsiteY72" fmla="*/ 82193 h 1880171"/>
              <a:gd name="connsiteX73" fmla="*/ 710731 w 1203891"/>
              <a:gd name="connsiteY73" fmla="*/ 71919 h 188017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</a:cxnLst>
            <a:rect l="l" t="t" r="r" b="b"/>
            <a:pathLst>
              <a:path w="1203891" h="1880171">
                <a:moveTo>
                  <a:pt x="710731" y="71919"/>
                </a:moveTo>
                <a:lnTo>
                  <a:pt x="710731" y="71919"/>
                </a:lnTo>
                <a:cubicBezTo>
                  <a:pt x="679909" y="75344"/>
                  <a:pt x="649207" y="84256"/>
                  <a:pt x="618264" y="82193"/>
                </a:cubicBezTo>
                <a:cubicBezTo>
                  <a:pt x="596652" y="80752"/>
                  <a:pt x="577167" y="68494"/>
                  <a:pt x="556619" y="61645"/>
                </a:cubicBezTo>
                <a:lnTo>
                  <a:pt x="494974" y="41097"/>
                </a:lnTo>
                <a:lnTo>
                  <a:pt x="402506" y="10274"/>
                </a:lnTo>
                <a:lnTo>
                  <a:pt x="371684" y="0"/>
                </a:lnTo>
                <a:cubicBezTo>
                  <a:pt x="265518" y="3425"/>
                  <a:pt x="158995" y="938"/>
                  <a:pt x="53185" y="10274"/>
                </a:cubicBezTo>
                <a:cubicBezTo>
                  <a:pt x="40885" y="11359"/>
                  <a:pt x="29212" y="20548"/>
                  <a:pt x="22363" y="30822"/>
                </a:cubicBezTo>
                <a:cubicBezTo>
                  <a:pt x="14530" y="42571"/>
                  <a:pt x="15513" y="58220"/>
                  <a:pt x="12088" y="71919"/>
                </a:cubicBezTo>
                <a:cubicBezTo>
                  <a:pt x="-1024" y="189934"/>
                  <a:pt x="-6781" y="194391"/>
                  <a:pt x="12088" y="339047"/>
                </a:cubicBezTo>
                <a:cubicBezTo>
                  <a:pt x="14890" y="360525"/>
                  <a:pt x="20623" y="382670"/>
                  <a:pt x="32637" y="400692"/>
                </a:cubicBezTo>
                <a:cubicBezTo>
                  <a:pt x="51383" y="428812"/>
                  <a:pt x="51562" y="437643"/>
                  <a:pt x="84008" y="452063"/>
                </a:cubicBezTo>
                <a:cubicBezTo>
                  <a:pt x="103801" y="460860"/>
                  <a:pt x="145653" y="472611"/>
                  <a:pt x="145653" y="472611"/>
                </a:cubicBezTo>
                <a:cubicBezTo>
                  <a:pt x="195258" y="522218"/>
                  <a:pt x="132231" y="461876"/>
                  <a:pt x="197023" y="513708"/>
                </a:cubicBezTo>
                <a:cubicBezTo>
                  <a:pt x="270233" y="572275"/>
                  <a:pt x="153514" y="491548"/>
                  <a:pt x="248394" y="554805"/>
                </a:cubicBezTo>
                <a:cubicBezTo>
                  <a:pt x="255243" y="565079"/>
                  <a:pt x="260906" y="576252"/>
                  <a:pt x="268942" y="585627"/>
                </a:cubicBezTo>
                <a:cubicBezTo>
                  <a:pt x="281550" y="600336"/>
                  <a:pt x="310039" y="626724"/>
                  <a:pt x="310039" y="626724"/>
                </a:cubicBezTo>
                <a:cubicBezTo>
                  <a:pt x="313464" y="636998"/>
                  <a:pt x="320313" y="646716"/>
                  <a:pt x="320313" y="657546"/>
                </a:cubicBezTo>
                <a:cubicBezTo>
                  <a:pt x="320313" y="677729"/>
                  <a:pt x="306554" y="736527"/>
                  <a:pt x="299765" y="760288"/>
                </a:cubicBezTo>
                <a:cubicBezTo>
                  <a:pt x="296790" y="770701"/>
                  <a:pt x="292341" y="780662"/>
                  <a:pt x="289491" y="791110"/>
                </a:cubicBezTo>
                <a:cubicBezTo>
                  <a:pt x="282060" y="818356"/>
                  <a:pt x="277872" y="846511"/>
                  <a:pt x="268942" y="873303"/>
                </a:cubicBezTo>
                <a:lnTo>
                  <a:pt x="238120" y="965771"/>
                </a:lnTo>
                <a:lnTo>
                  <a:pt x="217572" y="1027416"/>
                </a:lnTo>
                <a:lnTo>
                  <a:pt x="207297" y="1068512"/>
                </a:lnTo>
                <a:cubicBezTo>
                  <a:pt x="210722" y="1109609"/>
                  <a:pt x="212457" y="1150881"/>
                  <a:pt x="217572" y="1191802"/>
                </a:cubicBezTo>
                <a:cubicBezTo>
                  <a:pt x="221141" y="1220356"/>
                  <a:pt x="230537" y="1237181"/>
                  <a:pt x="238120" y="1263721"/>
                </a:cubicBezTo>
                <a:cubicBezTo>
                  <a:pt x="241999" y="1277298"/>
                  <a:pt x="245331" y="1291034"/>
                  <a:pt x="248394" y="1304818"/>
                </a:cubicBezTo>
                <a:cubicBezTo>
                  <a:pt x="267756" y="1391950"/>
                  <a:pt x="247142" y="1321610"/>
                  <a:pt x="279217" y="1417834"/>
                </a:cubicBezTo>
                <a:lnTo>
                  <a:pt x="289491" y="1448656"/>
                </a:lnTo>
                <a:cubicBezTo>
                  <a:pt x="292916" y="1472629"/>
                  <a:pt x="294320" y="1496979"/>
                  <a:pt x="299765" y="1520575"/>
                </a:cubicBezTo>
                <a:cubicBezTo>
                  <a:pt x="304635" y="1541680"/>
                  <a:pt x="313464" y="1561672"/>
                  <a:pt x="320313" y="1582220"/>
                </a:cubicBezTo>
                <a:lnTo>
                  <a:pt x="330587" y="1613043"/>
                </a:lnTo>
                <a:cubicBezTo>
                  <a:pt x="338943" y="1638109"/>
                  <a:pt x="341496" y="1654774"/>
                  <a:pt x="361410" y="1674688"/>
                </a:cubicBezTo>
                <a:cubicBezTo>
                  <a:pt x="370141" y="1683419"/>
                  <a:pt x="381958" y="1688387"/>
                  <a:pt x="392232" y="1695236"/>
                </a:cubicBezTo>
                <a:cubicBezTo>
                  <a:pt x="407488" y="1718118"/>
                  <a:pt x="412418" y="1729878"/>
                  <a:pt x="433329" y="1746607"/>
                </a:cubicBezTo>
                <a:cubicBezTo>
                  <a:pt x="442971" y="1754321"/>
                  <a:pt x="454509" y="1759441"/>
                  <a:pt x="464151" y="1767155"/>
                </a:cubicBezTo>
                <a:cubicBezTo>
                  <a:pt x="504446" y="1799390"/>
                  <a:pt x="461996" y="1780134"/>
                  <a:pt x="515522" y="1797978"/>
                </a:cubicBezTo>
                <a:cubicBezTo>
                  <a:pt x="561626" y="1844079"/>
                  <a:pt x="506873" y="1795455"/>
                  <a:pt x="566893" y="1828800"/>
                </a:cubicBezTo>
                <a:cubicBezTo>
                  <a:pt x="666872" y="1884344"/>
                  <a:pt x="587489" y="1861687"/>
                  <a:pt x="679909" y="1880171"/>
                </a:cubicBezTo>
                <a:cubicBezTo>
                  <a:pt x="721006" y="1876746"/>
                  <a:pt x="762521" y="1876677"/>
                  <a:pt x="803199" y="1869897"/>
                </a:cubicBezTo>
                <a:cubicBezTo>
                  <a:pt x="824564" y="1866336"/>
                  <a:pt x="844296" y="1856198"/>
                  <a:pt x="864844" y="1849348"/>
                </a:cubicBezTo>
                <a:cubicBezTo>
                  <a:pt x="875118" y="1845923"/>
                  <a:pt x="886655" y="1845081"/>
                  <a:pt x="895666" y="1839074"/>
                </a:cubicBezTo>
                <a:cubicBezTo>
                  <a:pt x="935499" y="1812519"/>
                  <a:pt x="914774" y="1822431"/>
                  <a:pt x="957311" y="1808252"/>
                </a:cubicBezTo>
                <a:lnTo>
                  <a:pt x="998408" y="1767155"/>
                </a:lnTo>
                <a:cubicBezTo>
                  <a:pt x="1008682" y="1756881"/>
                  <a:pt x="1017141" y="1744393"/>
                  <a:pt x="1029230" y="1736333"/>
                </a:cubicBezTo>
                <a:cubicBezTo>
                  <a:pt x="1039504" y="1729483"/>
                  <a:pt x="1050567" y="1723689"/>
                  <a:pt x="1060053" y="1715784"/>
                </a:cubicBezTo>
                <a:cubicBezTo>
                  <a:pt x="1103987" y="1679172"/>
                  <a:pt x="1079093" y="1694551"/>
                  <a:pt x="1111423" y="1654139"/>
                </a:cubicBezTo>
                <a:cubicBezTo>
                  <a:pt x="1117474" y="1646575"/>
                  <a:pt x="1125122" y="1640440"/>
                  <a:pt x="1131972" y="1633591"/>
                </a:cubicBezTo>
                <a:cubicBezTo>
                  <a:pt x="1138821" y="1613043"/>
                  <a:pt x="1147267" y="1592959"/>
                  <a:pt x="1152520" y="1571946"/>
                </a:cubicBezTo>
                <a:cubicBezTo>
                  <a:pt x="1155945" y="1558247"/>
                  <a:pt x="1157232" y="1543828"/>
                  <a:pt x="1162794" y="1530849"/>
                </a:cubicBezTo>
                <a:cubicBezTo>
                  <a:pt x="1167658" y="1519500"/>
                  <a:pt x="1178327" y="1511311"/>
                  <a:pt x="1183342" y="1500027"/>
                </a:cubicBezTo>
                <a:cubicBezTo>
                  <a:pt x="1192139" y="1480234"/>
                  <a:pt x="1203891" y="1438382"/>
                  <a:pt x="1203891" y="1438382"/>
                </a:cubicBezTo>
                <a:cubicBezTo>
                  <a:pt x="1200466" y="1335640"/>
                  <a:pt x="1199319" y="1232797"/>
                  <a:pt x="1193617" y="1130157"/>
                </a:cubicBezTo>
                <a:cubicBezTo>
                  <a:pt x="1192461" y="1109357"/>
                  <a:pt x="1186510" y="1089102"/>
                  <a:pt x="1183342" y="1068512"/>
                </a:cubicBezTo>
                <a:cubicBezTo>
                  <a:pt x="1179660" y="1044577"/>
                  <a:pt x="1177400" y="1020419"/>
                  <a:pt x="1173068" y="996593"/>
                </a:cubicBezTo>
                <a:cubicBezTo>
                  <a:pt x="1170542" y="982700"/>
                  <a:pt x="1165857" y="969281"/>
                  <a:pt x="1162794" y="955497"/>
                </a:cubicBezTo>
                <a:cubicBezTo>
                  <a:pt x="1159006" y="938450"/>
                  <a:pt x="1156755" y="921067"/>
                  <a:pt x="1152520" y="904126"/>
                </a:cubicBezTo>
                <a:cubicBezTo>
                  <a:pt x="1149893" y="893619"/>
                  <a:pt x="1145096" y="883751"/>
                  <a:pt x="1142246" y="873303"/>
                </a:cubicBezTo>
                <a:cubicBezTo>
                  <a:pt x="1139085" y="861714"/>
                  <a:pt x="1113262" y="747635"/>
                  <a:pt x="1101149" y="729465"/>
                </a:cubicBezTo>
                <a:cubicBezTo>
                  <a:pt x="1087450" y="708917"/>
                  <a:pt x="1067863" y="691248"/>
                  <a:pt x="1060053" y="667820"/>
                </a:cubicBezTo>
                <a:cubicBezTo>
                  <a:pt x="1046715" y="627809"/>
                  <a:pt x="1057436" y="644656"/>
                  <a:pt x="1029230" y="616449"/>
                </a:cubicBezTo>
                <a:cubicBezTo>
                  <a:pt x="1025805" y="606175"/>
                  <a:pt x="1024215" y="595094"/>
                  <a:pt x="1018956" y="585627"/>
                </a:cubicBezTo>
                <a:cubicBezTo>
                  <a:pt x="1006962" y="564039"/>
                  <a:pt x="977859" y="523982"/>
                  <a:pt x="977859" y="523982"/>
                </a:cubicBezTo>
                <a:cubicBezTo>
                  <a:pt x="974434" y="513708"/>
                  <a:pt x="973880" y="501973"/>
                  <a:pt x="967585" y="493160"/>
                </a:cubicBezTo>
                <a:cubicBezTo>
                  <a:pt x="956324" y="477395"/>
                  <a:pt x="926488" y="452063"/>
                  <a:pt x="926488" y="452063"/>
                </a:cubicBezTo>
                <a:cubicBezTo>
                  <a:pt x="900665" y="374591"/>
                  <a:pt x="935498" y="470082"/>
                  <a:pt x="895666" y="390418"/>
                </a:cubicBezTo>
                <a:cubicBezTo>
                  <a:pt x="890823" y="380732"/>
                  <a:pt x="890235" y="369282"/>
                  <a:pt x="885392" y="359596"/>
                </a:cubicBezTo>
                <a:cubicBezTo>
                  <a:pt x="879870" y="348551"/>
                  <a:pt x="869859" y="340057"/>
                  <a:pt x="864844" y="328773"/>
                </a:cubicBezTo>
                <a:cubicBezTo>
                  <a:pt x="815939" y="218737"/>
                  <a:pt x="870249" y="306059"/>
                  <a:pt x="823747" y="236306"/>
                </a:cubicBezTo>
                <a:lnTo>
                  <a:pt x="792924" y="143838"/>
                </a:lnTo>
                <a:cubicBezTo>
                  <a:pt x="784843" y="119595"/>
                  <a:pt x="785607" y="106570"/>
                  <a:pt x="762102" y="92467"/>
                </a:cubicBezTo>
                <a:cubicBezTo>
                  <a:pt x="752816" y="86895"/>
                  <a:pt x="741335" y="86215"/>
                  <a:pt x="731280" y="82193"/>
                </a:cubicBezTo>
                <a:cubicBezTo>
                  <a:pt x="724170" y="79349"/>
                  <a:pt x="714156" y="73631"/>
                  <a:pt x="710731" y="71919"/>
                </a:cubicBezTo>
                <a:close/>
              </a:path>
            </a:pathLst>
          </a:custGeom>
          <a:solidFill>
            <a:srgbClr val="4D84E2">
              <a:alpha val="21176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 5">
            <a:extLst>
              <a:ext uri="{FF2B5EF4-FFF2-40B4-BE49-F238E27FC236}">
                <a16:creationId xmlns:a16="http://schemas.microsoft.com/office/drawing/2014/main" id="{3A9CF553-2128-224B-B862-3EAD8AA8ED1E}"/>
              </a:ext>
            </a:extLst>
          </p:cNvPr>
          <p:cNvSpPr/>
          <p:nvPr/>
        </p:nvSpPr>
        <p:spPr>
          <a:xfrm>
            <a:off x="10191964" y="2804845"/>
            <a:ext cx="1037690" cy="1613043"/>
          </a:xfrm>
          <a:custGeom>
            <a:avLst/>
            <a:gdLst>
              <a:gd name="connsiteX0" fmla="*/ 452063 w 1037690"/>
              <a:gd name="connsiteY0" fmla="*/ 0 h 1613043"/>
              <a:gd name="connsiteX1" fmla="*/ 452063 w 1037690"/>
              <a:gd name="connsiteY1" fmla="*/ 0 h 1613043"/>
              <a:gd name="connsiteX2" fmla="*/ 359596 w 1037690"/>
              <a:gd name="connsiteY2" fmla="*/ 10274 h 1613043"/>
              <a:gd name="connsiteX3" fmla="*/ 205483 w 1037690"/>
              <a:gd name="connsiteY3" fmla="*/ 20548 h 1613043"/>
              <a:gd name="connsiteX4" fmla="*/ 164387 w 1037690"/>
              <a:gd name="connsiteY4" fmla="*/ 30822 h 1613043"/>
              <a:gd name="connsiteX5" fmla="*/ 102742 w 1037690"/>
              <a:gd name="connsiteY5" fmla="*/ 51371 h 1613043"/>
              <a:gd name="connsiteX6" fmla="*/ 71919 w 1037690"/>
              <a:gd name="connsiteY6" fmla="*/ 143838 h 1613043"/>
              <a:gd name="connsiteX7" fmla="*/ 61645 w 1037690"/>
              <a:gd name="connsiteY7" fmla="*/ 174661 h 1613043"/>
              <a:gd name="connsiteX8" fmla="*/ 71919 w 1037690"/>
              <a:gd name="connsiteY8" fmla="*/ 297951 h 1613043"/>
              <a:gd name="connsiteX9" fmla="*/ 113016 w 1037690"/>
              <a:gd name="connsiteY9" fmla="*/ 380144 h 1613043"/>
              <a:gd name="connsiteX10" fmla="*/ 133564 w 1037690"/>
              <a:gd name="connsiteY10" fmla="*/ 410966 h 1613043"/>
              <a:gd name="connsiteX11" fmla="*/ 195209 w 1037690"/>
              <a:gd name="connsiteY11" fmla="*/ 482885 h 1613043"/>
              <a:gd name="connsiteX12" fmla="*/ 205483 w 1037690"/>
              <a:gd name="connsiteY12" fmla="*/ 513708 h 1613043"/>
              <a:gd name="connsiteX13" fmla="*/ 195209 w 1037690"/>
              <a:gd name="connsiteY13" fmla="*/ 565079 h 1613043"/>
              <a:gd name="connsiteX14" fmla="*/ 164387 w 1037690"/>
              <a:gd name="connsiteY14" fmla="*/ 626724 h 1613043"/>
              <a:gd name="connsiteX15" fmla="*/ 102742 w 1037690"/>
              <a:gd name="connsiteY15" fmla="*/ 708917 h 1613043"/>
              <a:gd name="connsiteX16" fmla="*/ 82193 w 1037690"/>
              <a:gd name="connsiteY16" fmla="*/ 780836 h 1613043"/>
              <a:gd name="connsiteX17" fmla="*/ 71919 w 1037690"/>
              <a:gd name="connsiteY17" fmla="*/ 811658 h 1613043"/>
              <a:gd name="connsiteX18" fmla="*/ 41097 w 1037690"/>
              <a:gd name="connsiteY18" fmla="*/ 914400 h 1613043"/>
              <a:gd name="connsiteX19" fmla="*/ 30823 w 1037690"/>
              <a:gd name="connsiteY19" fmla="*/ 945222 h 1613043"/>
              <a:gd name="connsiteX20" fmla="*/ 20548 w 1037690"/>
              <a:gd name="connsiteY20" fmla="*/ 976045 h 1613043"/>
              <a:gd name="connsiteX21" fmla="*/ 0 w 1037690"/>
              <a:gd name="connsiteY21" fmla="*/ 1109609 h 1613043"/>
              <a:gd name="connsiteX22" fmla="*/ 10274 w 1037690"/>
              <a:gd name="connsiteY22" fmla="*/ 1294544 h 1613043"/>
              <a:gd name="connsiteX23" fmla="*/ 41097 w 1037690"/>
              <a:gd name="connsiteY23" fmla="*/ 1417834 h 1613043"/>
              <a:gd name="connsiteX24" fmla="*/ 51371 w 1037690"/>
              <a:gd name="connsiteY24" fmla="*/ 1448656 h 1613043"/>
              <a:gd name="connsiteX25" fmla="*/ 113016 w 1037690"/>
              <a:gd name="connsiteY25" fmla="*/ 1530849 h 1613043"/>
              <a:gd name="connsiteX26" fmla="*/ 174661 w 1037690"/>
              <a:gd name="connsiteY26" fmla="*/ 1571946 h 1613043"/>
              <a:gd name="connsiteX27" fmla="*/ 267128 w 1037690"/>
              <a:gd name="connsiteY27" fmla="*/ 1602768 h 1613043"/>
              <a:gd name="connsiteX28" fmla="*/ 297951 w 1037690"/>
              <a:gd name="connsiteY28" fmla="*/ 1613043 h 1613043"/>
              <a:gd name="connsiteX29" fmla="*/ 493160 w 1037690"/>
              <a:gd name="connsiteY29" fmla="*/ 1602768 h 1613043"/>
              <a:gd name="connsiteX30" fmla="*/ 585627 w 1037690"/>
              <a:gd name="connsiteY30" fmla="*/ 1551398 h 1613043"/>
              <a:gd name="connsiteX31" fmla="*/ 626724 w 1037690"/>
              <a:gd name="connsiteY31" fmla="*/ 1510301 h 1613043"/>
              <a:gd name="connsiteX32" fmla="*/ 657546 w 1037690"/>
              <a:gd name="connsiteY32" fmla="*/ 1489753 h 1613043"/>
              <a:gd name="connsiteX33" fmla="*/ 698643 w 1037690"/>
              <a:gd name="connsiteY33" fmla="*/ 1448656 h 1613043"/>
              <a:gd name="connsiteX34" fmla="*/ 750014 w 1037690"/>
              <a:gd name="connsiteY34" fmla="*/ 1407559 h 1613043"/>
              <a:gd name="connsiteX35" fmla="*/ 791110 w 1037690"/>
              <a:gd name="connsiteY35" fmla="*/ 1345915 h 1613043"/>
              <a:gd name="connsiteX36" fmla="*/ 832207 w 1037690"/>
              <a:gd name="connsiteY36" fmla="*/ 1294544 h 1613043"/>
              <a:gd name="connsiteX37" fmla="*/ 852755 w 1037690"/>
              <a:gd name="connsiteY37" fmla="*/ 1273995 h 1613043"/>
              <a:gd name="connsiteX38" fmla="*/ 873303 w 1037690"/>
              <a:gd name="connsiteY38" fmla="*/ 1243173 h 1613043"/>
              <a:gd name="connsiteX39" fmla="*/ 914400 w 1037690"/>
              <a:gd name="connsiteY39" fmla="*/ 1202076 h 1613043"/>
              <a:gd name="connsiteX40" fmla="*/ 924674 w 1037690"/>
              <a:gd name="connsiteY40" fmla="*/ 1171254 h 1613043"/>
              <a:gd name="connsiteX41" fmla="*/ 945223 w 1037690"/>
              <a:gd name="connsiteY41" fmla="*/ 1150706 h 1613043"/>
              <a:gd name="connsiteX42" fmla="*/ 976045 w 1037690"/>
              <a:gd name="connsiteY42" fmla="*/ 1047964 h 1613043"/>
              <a:gd name="connsiteX43" fmla="*/ 1017142 w 1037690"/>
              <a:gd name="connsiteY43" fmla="*/ 945222 h 1613043"/>
              <a:gd name="connsiteX44" fmla="*/ 1037690 w 1037690"/>
              <a:gd name="connsiteY44" fmla="*/ 801384 h 1613043"/>
              <a:gd name="connsiteX45" fmla="*/ 1027416 w 1037690"/>
              <a:gd name="connsiteY45" fmla="*/ 503434 h 1613043"/>
              <a:gd name="connsiteX46" fmla="*/ 986319 w 1037690"/>
              <a:gd name="connsiteY46" fmla="*/ 339047 h 1613043"/>
              <a:gd name="connsiteX47" fmla="*/ 976045 w 1037690"/>
              <a:gd name="connsiteY47" fmla="*/ 308225 h 1613043"/>
              <a:gd name="connsiteX48" fmla="*/ 914400 w 1037690"/>
              <a:gd name="connsiteY48" fmla="*/ 215757 h 1613043"/>
              <a:gd name="connsiteX49" fmla="*/ 842481 w 1037690"/>
              <a:gd name="connsiteY49" fmla="*/ 133564 h 1613043"/>
              <a:gd name="connsiteX50" fmla="*/ 811658 w 1037690"/>
              <a:gd name="connsiteY50" fmla="*/ 113016 h 1613043"/>
              <a:gd name="connsiteX51" fmla="*/ 760288 w 1037690"/>
              <a:gd name="connsiteY51" fmla="*/ 82193 h 1613043"/>
              <a:gd name="connsiteX52" fmla="*/ 698643 w 1037690"/>
              <a:gd name="connsiteY52" fmla="*/ 51371 h 1613043"/>
              <a:gd name="connsiteX53" fmla="*/ 636998 w 1037690"/>
              <a:gd name="connsiteY53" fmla="*/ 30822 h 1613043"/>
              <a:gd name="connsiteX54" fmla="*/ 606175 w 1037690"/>
              <a:gd name="connsiteY54" fmla="*/ 20548 h 1613043"/>
              <a:gd name="connsiteX55" fmla="*/ 554805 w 1037690"/>
              <a:gd name="connsiteY55" fmla="*/ 10274 h 1613043"/>
              <a:gd name="connsiteX56" fmla="*/ 452063 w 1037690"/>
              <a:gd name="connsiteY56" fmla="*/ 0 h 16130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</a:cxnLst>
            <a:rect l="l" t="t" r="r" b="b"/>
            <a:pathLst>
              <a:path w="1037690" h="1613043">
                <a:moveTo>
                  <a:pt x="452063" y="0"/>
                </a:moveTo>
                <a:lnTo>
                  <a:pt x="452063" y="0"/>
                </a:lnTo>
                <a:cubicBezTo>
                  <a:pt x="421241" y="3425"/>
                  <a:pt x="390501" y="7699"/>
                  <a:pt x="359596" y="10274"/>
                </a:cubicBezTo>
                <a:cubicBezTo>
                  <a:pt x="308289" y="14550"/>
                  <a:pt x="256685" y="15158"/>
                  <a:pt x="205483" y="20548"/>
                </a:cubicBezTo>
                <a:cubicBezTo>
                  <a:pt x="191440" y="22026"/>
                  <a:pt x="177912" y="26764"/>
                  <a:pt x="164387" y="30822"/>
                </a:cubicBezTo>
                <a:cubicBezTo>
                  <a:pt x="143641" y="37046"/>
                  <a:pt x="102742" y="51371"/>
                  <a:pt x="102742" y="51371"/>
                </a:cubicBezTo>
                <a:lnTo>
                  <a:pt x="71919" y="143838"/>
                </a:lnTo>
                <a:lnTo>
                  <a:pt x="61645" y="174661"/>
                </a:lnTo>
                <a:cubicBezTo>
                  <a:pt x="65070" y="215758"/>
                  <a:pt x="65139" y="257273"/>
                  <a:pt x="71919" y="297951"/>
                </a:cubicBezTo>
                <a:cubicBezTo>
                  <a:pt x="84838" y="375467"/>
                  <a:pt x="81933" y="341291"/>
                  <a:pt x="113016" y="380144"/>
                </a:cubicBezTo>
                <a:cubicBezTo>
                  <a:pt x="120730" y="389786"/>
                  <a:pt x="125528" y="401591"/>
                  <a:pt x="133564" y="410966"/>
                </a:cubicBezTo>
                <a:cubicBezTo>
                  <a:pt x="208306" y="498164"/>
                  <a:pt x="148036" y="412125"/>
                  <a:pt x="195209" y="482885"/>
                </a:cubicBezTo>
                <a:cubicBezTo>
                  <a:pt x="198634" y="493159"/>
                  <a:pt x="205483" y="502878"/>
                  <a:pt x="205483" y="513708"/>
                </a:cubicBezTo>
                <a:cubicBezTo>
                  <a:pt x="205483" y="531171"/>
                  <a:pt x="199444" y="548138"/>
                  <a:pt x="195209" y="565079"/>
                </a:cubicBezTo>
                <a:cubicBezTo>
                  <a:pt x="188304" y="592700"/>
                  <a:pt x="182649" y="603897"/>
                  <a:pt x="164387" y="626724"/>
                </a:cubicBezTo>
                <a:cubicBezTo>
                  <a:pt x="136565" y="661501"/>
                  <a:pt x="123231" y="647455"/>
                  <a:pt x="102742" y="708917"/>
                </a:cubicBezTo>
                <a:cubicBezTo>
                  <a:pt x="78113" y="782797"/>
                  <a:pt x="107987" y="690557"/>
                  <a:pt x="82193" y="780836"/>
                </a:cubicBezTo>
                <a:cubicBezTo>
                  <a:pt x="79218" y="791249"/>
                  <a:pt x="74894" y="801245"/>
                  <a:pt x="71919" y="811658"/>
                </a:cubicBezTo>
                <a:cubicBezTo>
                  <a:pt x="40864" y="920351"/>
                  <a:pt x="89928" y="767904"/>
                  <a:pt x="41097" y="914400"/>
                </a:cubicBezTo>
                <a:lnTo>
                  <a:pt x="30823" y="945222"/>
                </a:lnTo>
                <a:lnTo>
                  <a:pt x="20548" y="976045"/>
                </a:lnTo>
                <a:cubicBezTo>
                  <a:pt x="17665" y="993342"/>
                  <a:pt x="0" y="1096389"/>
                  <a:pt x="0" y="1109609"/>
                </a:cubicBezTo>
                <a:cubicBezTo>
                  <a:pt x="0" y="1171349"/>
                  <a:pt x="5147" y="1233017"/>
                  <a:pt x="10274" y="1294544"/>
                </a:cubicBezTo>
                <a:cubicBezTo>
                  <a:pt x="14886" y="1349887"/>
                  <a:pt x="23550" y="1365194"/>
                  <a:pt x="41097" y="1417834"/>
                </a:cubicBezTo>
                <a:cubicBezTo>
                  <a:pt x="44522" y="1428108"/>
                  <a:pt x="45364" y="1439645"/>
                  <a:pt x="51371" y="1448656"/>
                </a:cubicBezTo>
                <a:cubicBezTo>
                  <a:pt x="65543" y="1469915"/>
                  <a:pt x="87672" y="1511841"/>
                  <a:pt x="113016" y="1530849"/>
                </a:cubicBezTo>
                <a:cubicBezTo>
                  <a:pt x="132773" y="1545667"/>
                  <a:pt x="151232" y="1564137"/>
                  <a:pt x="174661" y="1571946"/>
                </a:cubicBezTo>
                <a:lnTo>
                  <a:pt x="267128" y="1602768"/>
                </a:lnTo>
                <a:lnTo>
                  <a:pt x="297951" y="1613043"/>
                </a:lnTo>
                <a:cubicBezTo>
                  <a:pt x="363021" y="1609618"/>
                  <a:pt x="428268" y="1608667"/>
                  <a:pt x="493160" y="1602768"/>
                </a:cubicBezTo>
                <a:cubicBezTo>
                  <a:pt x="521583" y="1600184"/>
                  <a:pt x="573869" y="1563156"/>
                  <a:pt x="585627" y="1551398"/>
                </a:cubicBezTo>
                <a:cubicBezTo>
                  <a:pt x="599326" y="1537699"/>
                  <a:pt x="610604" y="1521047"/>
                  <a:pt x="626724" y="1510301"/>
                </a:cubicBezTo>
                <a:cubicBezTo>
                  <a:pt x="636998" y="1503452"/>
                  <a:pt x="648171" y="1497789"/>
                  <a:pt x="657546" y="1489753"/>
                </a:cubicBezTo>
                <a:cubicBezTo>
                  <a:pt x="672255" y="1477145"/>
                  <a:pt x="682523" y="1459402"/>
                  <a:pt x="698643" y="1448656"/>
                </a:cubicBezTo>
                <a:cubicBezTo>
                  <a:pt x="718863" y="1435176"/>
                  <a:pt x="735374" y="1427079"/>
                  <a:pt x="750014" y="1407559"/>
                </a:cubicBezTo>
                <a:cubicBezTo>
                  <a:pt x="764831" y="1387803"/>
                  <a:pt x="773648" y="1363378"/>
                  <a:pt x="791110" y="1345915"/>
                </a:cubicBezTo>
                <a:cubicBezTo>
                  <a:pt x="840724" y="1296299"/>
                  <a:pt x="780364" y="1359348"/>
                  <a:pt x="832207" y="1294544"/>
                </a:cubicBezTo>
                <a:cubicBezTo>
                  <a:pt x="838258" y="1286980"/>
                  <a:pt x="846704" y="1281559"/>
                  <a:pt x="852755" y="1273995"/>
                </a:cubicBezTo>
                <a:cubicBezTo>
                  <a:pt x="860469" y="1264353"/>
                  <a:pt x="865267" y="1252548"/>
                  <a:pt x="873303" y="1243173"/>
                </a:cubicBezTo>
                <a:cubicBezTo>
                  <a:pt x="885911" y="1228464"/>
                  <a:pt x="914400" y="1202076"/>
                  <a:pt x="914400" y="1202076"/>
                </a:cubicBezTo>
                <a:cubicBezTo>
                  <a:pt x="917825" y="1191802"/>
                  <a:pt x="919102" y="1180540"/>
                  <a:pt x="924674" y="1171254"/>
                </a:cubicBezTo>
                <a:cubicBezTo>
                  <a:pt x="929658" y="1162948"/>
                  <a:pt x="940891" y="1159370"/>
                  <a:pt x="945223" y="1150706"/>
                </a:cubicBezTo>
                <a:cubicBezTo>
                  <a:pt x="980348" y="1080456"/>
                  <a:pt x="953926" y="1106950"/>
                  <a:pt x="976045" y="1047964"/>
                </a:cubicBezTo>
                <a:cubicBezTo>
                  <a:pt x="999527" y="985344"/>
                  <a:pt x="1001299" y="1024437"/>
                  <a:pt x="1017142" y="945222"/>
                </a:cubicBezTo>
                <a:cubicBezTo>
                  <a:pt x="1033498" y="863442"/>
                  <a:pt x="1025488" y="911208"/>
                  <a:pt x="1037690" y="801384"/>
                </a:cubicBezTo>
                <a:cubicBezTo>
                  <a:pt x="1034265" y="702067"/>
                  <a:pt x="1035038" y="602517"/>
                  <a:pt x="1027416" y="503434"/>
                </a:cubicBezTo>
                <a:cubicBezTo>
                  <a:pt x="1022457" y="438968"/>
                  <a:pt x="1005608" y="396916"/>
                  <a:pt x="986319" y="339047"/>
                </a:cubicBezTo>
                <a:cubicBezTo>
                  <a:pt x="982894" y="328773"/>
                  <a:pt x="982052" y="317236"/>
                  <a:pt x="976045" y="308225"/>
                </a:cubicBezTo>
                <a:lnTo>
                  <a:pt x="914400" y="215757"/>
                </a:lnTo>
                <a:cubicBezTo>
                  <a:pt x="892678" y="183174"/>
                  <a:pt x="878540" y="157603"/>
                  <a:pt x="842481" y="133564"/>
                </a:cubicBezTo>
                <a:cubicBezTo>
                  <a:pt x="832207" y="126715"/>
                  <a:pt x="821300" y="120730"/>
                  <a:pt x="811658" y="113016"/>
                </a:cubicBezTo>
                <a:cubicBezTo>
                  <a:pt x="771362" y="80779"/>
                  <a:pt x="813817" y="100036"/>
                  <a:pt x="760288" y="82193"/>
                </a:cubicBezTo>
                <a:cubicBezTo>
                  <a:pt x="727279" y="49186"/>
                  <a:pt x="752744" y="67602"/>
                  <a:pt x="698643" y="51371"/>
                </a:cubicBezTo>
                <a:cubicBezTo>
                  <a:pt x="677897" y="45147"/>
                  <a:pt x="657546" y="37672"/>
                  <a:pt x="636998" y="30822"/>
                </a:cubicBezTo>
                <a:cubicBezTo>
                  <a:pt x="626724" y="27397"/>
                  <a:pt x="616795" y="22672"/>
                  <a:pt x="606175" y="20548"/>
                </a:cubicBezTo>
                <a:lnTo>
                  <a:pt x="554805" y="10274"/>
                </a:lnTo>
                <a:lnTo>
                  <a:pt x="452063" y="0"/>
                </a:lnTo>
                <a:close/>
              </a:path>
            </a:pathLst>
          </a:custGeom>
          <a:solidFill>
            <a:srgbClr val="4D84E2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8972445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247</TotalTime>
  <Words>51</Words>
  <Application>Microsoft Macintosh PowerPoint</Application>
  <PresentationFormat>Widescreen</PresentationFormat>
  <Paragraphs>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scDNA</vt:lpstr>
      <vt:lpstr>3’ bias in RNA-Seq</vt:lpstr>
      <vt:lpstr>PowerPoint Presentation</vt:lpstr>
      <vt:lpstr>Top length loadings are split in two in opposite directions</vt:lpstr>
      <vt:lpstr>Most variable are also in these two grpups, although the spread is higher</vt:lpstr>
      <vt:lpstr>Most variable genes annotated with COSMIC Tier 1 cancer genes</vt:lpstr>
      <vt:lpstr>Tier 1 genes and organoids</vt:lpstr>
      <vt:lpstr>GO term annotation for ten categories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Lena Morrill</dc:creator>
  <cp:lastModifiedBy>Lena Morrill</cp:lastModifiedBy>
  <cp:revision>12</cp:revision>
  <dcterms:created xsi:type="dcterms:W3CDTF">2021-02-22T21:43:31Z</dcterms:created>
  <dcterms:modified xsi:type="dcterms:W3CDTF">2021-02-23T16:45:42Z</dcterms:modified>
</cp:coreProperties>
</file>

<file path=docProps/thumbnail.jpeg>
</file>